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2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754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99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660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05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84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972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578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823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749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8163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32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CAA05-71E6-4449-B05A-59F6860221C3}" type="datetimeFigureOut">
              <a:rPr lang="ru-RU" smtClean="0"/>
              <a:t>08.11.2024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19222E-4455-4F2A-9D85-952BC40207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84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GhYbqq8-X0U&amp;list=PLtQqrP6X6Mr3a1pH2qIySSd7fxtw5t3jh&amp;index=3&amp;t=68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9532" y="1394849"/>
            <a:ext cx="9144000" cy="228964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Тема</a:t>
            </a:r>
            <a:r>
              <a:rPr lang="ru-RU" b="1" dirty="0" smtClean="0"/>
              <a:t>:</a:t>
            </a:r>
            <a:br>
              <a:rPr lang="ru-RU" b="1" dirty="0" smtClean="0"/>
            </a:br>
            <a:r>
              <a:rPr lang="ru-RU" b="1" dirty="0" smtClean="0"/>
              <a:t>Электрический ток.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Закон Ома для участка цепи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336722"/>
              </p:ext>
            </p:extLst>
          </p:nvPr>
        </p:nvGraphicFramePr>
        <p:xfrm>
          <a:off x="8728729" y="6136062"/>
          <a:ext cx="25876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3" imgW="2586960" imgH="312480" progId="">
                  <p:embed/>
                </p:oleObj>
              </mc:Choice>
              <mc:Fallback>
                <p:oleObj r:id="rId3" imgW="2586960" imgH="312480" progId="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28729" y="6136062"/>
                        <a:ext cx="2587625" cy="31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980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Научиться устанавливать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 между величинами, входящими в закон Ома и использовать приобретенные знания и умения для решения практических задач по расчету электрических характеристик сварочной дуги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841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64663"/>
            <a:ext cx="10515600" cy="4712299"/>
          </a:xfrm>
        </p:spPr>
        <p:txBody>
          <a:bodyPr>
            <a:normAutofit/>
          </a:bodyPr>
          <a:lstStyle/>
          <a:p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Электрическим током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называют направленное, упорядоченное движение заряженных частиц (электронов, ионов).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направление электрического тока принимают движение положительных зарядов (т.е. от + к – ).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69259" y="300465"/>
            <a:ext cx="1105348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Электрический ток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9922" y="3976687"/>
            <a:ext cx="718185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53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566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тока: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Химическое 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Магнитное 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Тепловое 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Механическое 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Физиологическое.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69259" y="300465"/>
            <a:ext cx="1105348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Электрический ток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51964" y="5605779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Опыты по физике. Действие тока: химическое; магнитное; тепловое - </a:t>
            </a:r>
            <a:r>
              <a:rPr lang="ru-RU" u="sng" dirty="0" err="1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YouTube</a:t>
            </a:r>
            <a:endParaRPr lang="ru-RU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25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64024"/>
                <a:ext cx="10515600" cy="4912939"/>
              </a:xfrm>
            </p:spPr>
            <p:txBody>
              <a:bodyPr>
                <a:normAutofit/>
              </a:bodyPr>
              <a:lstStyle/>
              <a:p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Сила тока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равна отношению заряда ∆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переносимого через поперечное сечение проводника за интервал времени ∆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к этому интервалу времени.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 panose="02040503050406030204" pitchFamily="18" charset="0"/>
                        </a:rPr>
                        <m:t>𝓘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𝒒</m:t>
                          </m:r>
                        </m:num>
                        <m:den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∆</m:t>
                          </m:r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den>
                      </m:f>
                    </m:oMath>
                  </m:oMathPara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>
                        <a:latin typeface="Cambria Math" panose="02040503050406030204" pitchFamily="18" charset="0"/>
                      </a:rPr>
                      <m:t>∆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q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заряд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Кл</m:t>
                        </m:r>
                      </m:e>
                    </m:d>
                  </m:oMath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>
                        <a:latin typeface="Cambria Math" panose="02040503050406030204" pitchFamily="18" charset="0"/>
                      </a:rPr>
                      <m:t>∆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интервал времени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Кл</m:t>
                        </m:r>
                      </m:e>
                    </m:d>
                  </m:oMath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</a:rPr>
                      <m:t>ℐ</m:t>
                    </m:r>
                    <m:r>
                      <a:rPr lang="ru-RU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сила тока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>
                            <a:latin typeface="Cambria Math" panose="02040503050406030204" pitchFamily="18" charset="0"/>
                          </a:rPr>
                          <m:t>А</m:t>
                        </m:r>
                      </m:e>
                    </m:d>
                  </m:oMath>
                </a14:m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Ток считается 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постоянным</a:t>
                </a:r>
                <a:r>
                  <a:rPr lang="ru-RU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если сила тока не меняется с течением времени.</a:t>
                </a:r>
              </a:p>
              <a:p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64024"/>
                <a:ext cx="10515600" cy="4912939"/>
              </a:xfrm>
              <a:blipFill rotWithShape="0">
                <a:blip r:embed="rId2"/>
                <a:stretch>
                  <a:fillRect l="-1217" t="-2109" r="-1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 txBox="1">
            <a:spLocks/>
          </p:cNvSpPr>
          <p:nvPr/>
        </p:nvSpPr>
        <p:spPr>
          <a:xfrm>
            <a:off x="569259" y="300465"/>
            <a:ext cx="1105348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Электрический ток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474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Сила тока в цепи прямо пропорциональна  приложенному напряжению и обратно пропорциональна сопротивлению проводника.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>
                          <a:latin typeface="Cambria Math" panose="02040503050406030204" pitchFamily="18" charset="0"/>
                        </a:rPr>
                        <m:t>𝓘</m:t>
                      </m:r>
                      <m:r>
                        <a:rPr lang="en-US" sz="32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>
                              <a:latin typeface="Cambria Math" panose="02040503050406030204" pitchFamily="18" charset="0"/>
                            </a:rPr>
                            <m:t>𝑼</m:t>
                          </m:r>
                        </m:num>
                        <m:den>
                          <m:r>
                            <a:rPr lang="en-US" sz="3200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den>
                      </m:f>
                    </m:oMath>
                  </m:oMathPara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sz="3200">
                        <a:latin typeface="Cambria Math" panose="02040503050406030204" pitchFamily="18" charset="0"/>
                      </a:rPr>
                      <m:t>U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напряжение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3200">
                            <a:latin typeface="Cambria Math" panose="02040503050406030204" pitchFamily="18" charset="0"/>
                          </a:rPr>
                          <m:t>В</m:t>
                        </m:r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sz="3200">
                        <a:latin typeface="Cambria Math" panose="02040503050406030204" pitchFamily="18" charset="0"/>
                      </a:rPr>
                      <m:t>R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сопротивление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3200">
                            <a:latin typeface="Cambria Math" panose="02040503050406030204" pitchFamily="18" charset="0"/>
                          </a:rPr>
                          <m:t>Ом</m:t>
                        </m:r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ru-RU" sz="3200" i="1">
                        <a:latin typeface="Cambria Math" panose="02040503050406030204" pitchFamily="18" charset="0"/>
                      </a:rPr>
                      <m:t>ℐ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сила тока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3200">
                            <a:latin typeface="Cambria Math" panose="02040503050406030204" pitchFamily="18" charset="0"/>
                          </a:rPr>
                          <m:t>А</m:t>
                        </m:r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507" t="-3081" r="-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 txBox="1">
            <a:spLocks/>
          </p:cNvSpPr>
          <p:nvPr/>
        </p:nvSpPr>
        <p:spPr>
          <a:xfrm>
            <a:off x="569259" y="300465"/>
            <a:ext cx="1105348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Ома для участка цепи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259" y="3384252"/>
            <a:ext cx="3021106" cy="2069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27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проводника зависит от: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длины проводника,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площади поперечного сечения проводника,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материала, из которого изготовлен проводник,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температуры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69259" y="300465"/>
            <a:ext cx="1105348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проводника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021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26028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Зависимость сопротивления от геометрических размеров проводника и его материала определяется формулой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ru-RU" sz="32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𝝆</m:t>
                          </m:r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𝒍</m:t>
                          </m:r>
                        </m:num>
                        <m:den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𝑺</m:t>
                          </m:r>
                        </m:den>
                      </m:f>
                    </m:oMath>
                  </m:oMathPara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sz="3200">
                        <a:latin typeface="Cambria Math" panose="02040503050406030204" pitchFamily="18" charset="0"/>
                      </a:rPr>
                      <m:t>ρ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удельное сопротивление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3200">
                            <a:latin typeface="Cambria Math" panose="02040503050406030204" pitchFamily="18" charset="0"/>
                          </a:rPr>
                          <m:t>Ом∙м</m:t>
                        </m:r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𝑙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длина проводника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3200">
                            <a:latin typeface="Cambria Math" panose="02040503050406030204" pitchFamily="18" charset="0"/>
                          </a:rPr>
                          <m:t>м</m:t>
                        </m:r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площадь поперечного  сечения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3200">
                                <a:latin typeface="Cambria Math" panose="02040503050406030204" pitchFamily="18" charset="0"/>
                              </a:rPr>
                              <m:t>м</m:t>
                            </m:r>
                          </m:e>
                          <m:sup>
                            <m:r>
                              <a:rPr lang="ru-RU" sz="32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sz="3200">
                        <a:latin typeface="Cambria Math" panose="02040503050406030204" pitchFamily="18" charset="0"/>
                      </a:rPr>
                      <m:t>R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сопротивление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3200">
                            <a:latin typeface="Cambria Math" panose="02040503050406030204" pitchFamily="18" charset="0"/>
                          </a:rPr>
                          <m:t>Ом</m:t>
                        </m:r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26028"/>
                <a:ext cx="10515600" cy="4351338"/>
              </a:xfrm>
              <a:blipFill rotWithShape="0">
                <a:blip r:embed="rId2"/>
                <a:stretch>
                  <a:fillRect l="-1507" t="-30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 txBox="1">
            <a:spLocks/>
          </p:cNvSpPr>
          <p:nvPr/>
        </p:nvSpPr>
        <p:spPr>
          <a:xfrm>
            <a:off x="569259" y="300465"/>
            <a:ext cx="1105348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проводника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9926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626028"/>
                <a:ext cx="10515600" cy="4351338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Зависимость сопротивления проводника от температуры определяется формулой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ru-RU" sz="3200" b="1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  <m:sub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d>
                        <m:dPr>
                          <m:ctrlPr>
                            <a:rPr lang="ru-RU" sz="32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𝜶</m:t>
                          </m:r>
                          <m:r>
                            <a:rPr lang="ru-RU" sz="3200" b="1" i="1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</m:d>
                    </m:oMath>
                  </m:oMathPara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sz="3200">
                        <a:latin typeface="Cambria Math" panose="02040503050406030204" pitchFamily="18" charset="0"/>
                      </a:rPr>
                      <m:t>α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температурный коэффициент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ru-RU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ru-RU" sz="3200">
                                <a:latin typeface="Cambria Math" panose="02040503050406030204" pitchFamily="18" charset="0"/>
                              </a:rPr>
                              <m:t>К</m:t>
                            </m:r>
                          </m:e>
                          <m:sup>
                            <m:r>
                              <a:rPr lang="ru-RU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ru-RU" sz="32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p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температура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3200">
                            <a:latin typeface="Cambria Math" panose="02040503050406030204" pitchFamily="18" charset="0"/>
                          </a:rPr>
                          <m:t>К</m:t>
                        </m:r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𝑅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сопротивление при температуре 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3200" i="1">
                            <a:latin typeface="Cambria Math" panose="02040503050406030204" pitchFamily="18" charset="0"/>
                          </a:rPr>
                          <m:t>Ом</m:t>
                        </m:r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ru-RU" sz="3200">
                        <a:latin typeface="Cambria Math" panose="02040503050406030204" pitchFamily="18" charset="0"/>
                      </a:rPr>
                      <m:t>R</m:t>
                    </m:r>
                    <m:r>
                      <a:rPr lang="ru-RU" sz="3200" i="1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сопротивление при 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  <a:r>
                  <a:rPr lang="ru-RU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0</a:t>
                </a:r>
                <a:r>
                  <a:rPr lang="ru-RU" sz="3200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ru-RU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ru-RU" sz="3200">
                            <a:latin typeface="Cambria Math" panose="02040503050406030204" pitchFamily="18" charset="0"/>
                          </a:rPr>
                          <m:t>Ом</m:t>
                        </m:r>
                      </m:e>
                    </m:d>
                  </m:oMath>
                </a14:m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626028"/>
                <a:ext cx="10515600" cy="4351338"/>
              </a:xfrm>
              <a:blipFill rotWithShape="0">
                <a:blip r:embed="rId2"/>
                <a:stretch>
                  <a:fillRect l="-1507" t="-30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 txBox="1">
            <a:spLocks/>
          </p:cNvSpPr>
          <p:nvPr/>
        </p:nvSpPr>
        <p:spPr>
          <a:xfrm>
            <a:off x="569259" y="300465"/>
            <a:ext cx="1105348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Сопротивление проводника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12959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1272</TotalTime>
  <Words>190</Words>
  <Application>Microsoft Office PowerPoint</Application>
  <PresentationFormat>Широкоэкранный</PresentationFormat>
  <Paragraphs>47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Cambria Math</vt:lpstr>
      <vt:lpstr>Times New Roman</vt:lpstr>
      <vt:lpstr>Тема Office</vt:lpstr>
      <vt:lpstr>Тема: Электрический ток. Закон Ома для участка цепи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 Явление электромагнитной индукции. ЭДС индукции. Правило Ленца.</dc:title>
  <dc:creator>Пользователь Windows</dc:creator>
  <cp:lastModifiedBy>Абрек</cp:lastModifiedBy>
  <cp:revision>25</cp:revision>
  <dcterms:created xsi:type="dcterms:W3CDTF">2023-09-06T03:56:47Z</dcterms:created>
  <dcterms:modified xsi:type="dcterms:W3CDTF">2024-11-08T00:30:55Z</dcterms:modified>
</cp:coreProperties>
</file>